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6" r:id="rId4"/>
  </p:sldMasterIdLst>
  <p:notesMasterIdLst>
    <p:notesMasterId r:id="rId29"/>
  </p:notesMasterIdLst>
  <p:handoutMasterIdLst>
    <p:handoutMasterId r:id="rId30"/>
  </p:handoutMasterIdLst>
  <p:sldIdLst>
    <p:sldId id="332" r:id="rId5"/>
    <p:sldId id="334" r:id="rId6"/>
    <p:sldId id="333" r:id="rId7"/>
    <p:sldId id="346" r:id="rId8"/>
    <p:sldId id="347" r:id="rId9"/>
    <p:sldId id="348" r:id="rId10"/>
    <p:sldId id="349" r:id="rId11"/>
    <p:sldId id="351" r:id="rId12"/>
    <p:sldId id="337" r:id="rId13"/>
    <p:sldId id="352" r:id="rId14"/>
    <p:sldId id="350" r:id="rId15"/>
    <p:sldId id="360" r:id="rId16"/>
    <p:sldId id="359" r:id="rId17"/>
    <p:sldId id="358" r:id="rId18"/>
    <p:sldId id="357" r:id="rId19"/>
    <p:sldId id="361" r:id="rId20"/>
    <p:sldId id="354" r:id="rId21"/>
    <p:sldId id="356" r:id="rId22"/>
    <p:sldId id="355" r:id="rId23"/>
    <p:sldId id="364" r:id="rId24"/>
    <p:sldId id="363" r:id="rId25"/>
    <p:sldId id="362" r:id="rId26"/>
    <p:sldId id="365" r:id="rId27"/>
    <p:sldId id="34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ra Landry" initials="AL" lastIdx="2" clrIdx="0">
    <p:extLst>
      <p:ext uri="{19B8F6BF-5375-455C-9EA6-DF929625EA0E}">
        <p15:presenceInfo xmlns:p15="http://schemas.microsoft.com/office/powerpoint/2012/main" userId="S::Alexandra.Landry@ibm.com::fa3866bb-c635-48ff-a008-a6c993fcb1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83E6E3-FA7D-4D7B-A595-EF9225AFEA82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5388" autoAdjust="0"/>
  </p:normalViewPr>
  <p:slideViewPr>
    <p:cSldViewPr snapToGrid="0">
      <p:cViewPr varScale="1">
        <p:scale>
          <a:sx n="97" d="100"/>
          <a:sy n="97" d="100"/>
        </p:scale>
        <p:origin x="55" y="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5/24/2024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5/24/2024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84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2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35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39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08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05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3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1900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5330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1719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E8321-5884-9E75-1272-926961F31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908591"/>
            <a:ext cx="4058728" cy="5225507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2DF521-FA73-0B43-D1F3-A28543BA84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99125" y="0"/>
            <a:ext cx="5786438" cy="61341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0E6515-DDBF-35F4-5C9E-FF113FD1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32A424-7EFB-F80C-2BDA-94D103A55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8EFEEF-ABDC-22C9-C5DB-0494BEB8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99342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00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352414-3211-CEB2-31A1-11097989D4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34" y="723900"/>
            <a:ext cx="3503757" cy="531641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A26D20-54E1-2490-0D75-F08BCB7D3BF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82232" y="2053087"/>
            <a:ext cx="5903332" cy="3987230"/>
          </a:xfrm>
        </p:spPr>
        <p:txBody>
          <a:bodyPr anchor="t"/>
          <a:lstStyle>
            <a:lvl1pPr marL="0" indent="0">
              <a:buNone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0E6515-DDBF-35F4-5C9E-FF113FD1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8A376F-AF56-AABE-DFA3-DE5A8C899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95467" y="723900"/>
            <a:ext cx="579059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E9D420-BBEC-E7C6-7E76-FB9791C71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99342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22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2D6AD5-5357-463C-B785-6A488FFC8D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7007" y="817581"/>
            <a:ext cx="5935869" cy="5238159"/>
          </a:xfrm>
        </p:spPr>
        <p:txBody>
          <a:bodyPr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608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592" y="976997"/>
            <a:ext cx="11000208" cy="123998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736CFB-FEC9-D3FB-01C8-D0AF64ED3AE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592" y="2244725"/>
            <a:ext cx="7814185" cy="4233713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7EDA23-301F-47EE-3683-0B3206D8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AC3921-F10C-2A33-F8DF-3B42EE1E3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101022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98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E8321-5884-9E75-1272-926961F31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39" y="684311"/>
            <a:ext cx="4058728" cy="2749009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527B4D-405A-DCD2-6970-1162843E0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4484" y="721031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21246-77E4-43F0-CD40-C7DB9555D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3726" y="6134059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EB8AC8C-DEDA-D180-1CD8-B67B47276E3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57600" y="3662835"/>
            <a:ext cx="4064567" cy="24683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457200" indent="0">
              <a:spcBef>
                <a:spcPts val="0"/>
              </a:spcBef>
              <a:buNone/>
              <a:defRPr/>
            </a:lvl2pPr>
            <a:lvl3pPr marL="914400" indent="0">
              <a:spcBef>
                <a:spcPts val="0"/>
              </a:spcBef>
              <a:buNone/>
              <a:defRPr/>
            </a:lvl3pPr>
            <a:lvl4pPr marL="1371600" indent="0">
              <a:spcBef>
                <a:spcPts val="0"/>
              </a:spcBef>
              <a:buNone/>
              <a:defRPr/>
            </a:lvl4pPr>
            <a:lvl5pPr marL="182880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7559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7319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28868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96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0471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1540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9909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2419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5472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80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2" r:id="rId15"/>
    <p:sldLayoutId id="2147483730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D8326-B701-CBE8-39AA-6C700DA49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908591"/>
            <a:ext cx="4478867" cy="5225507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Wildfire risk  and</a:t>
            </a:r>
            <a:br>
              <a:rPr lang="en-US" sz="2800" dirty="0"/>
            </a:br>
            <a:r>
              <a:rPr lang="en-US" sz="2800" dirty="0"/>
              <a:t>weather metrics prediction for Canada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000" dirty="0"/>
              <a:t>Alexandra Landry</a:t>
            </a:r>
            <a:br>
              <a:rPr lang="en-US" sz="2000" dirty="0"/>
            </a:br>
            <a:r>
              <a:rPr lang="en-US" sz="1600" dirty="0"/>
              <a:t>Capstone project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May 2024</a:t>
            </a:r>
            <a:br>
              <a:rPr lang="en-US" sz="2000" dirty="0"/>
            </a:br>
            <a:endParaRPr lang="en-US" dirty="0"/>
          </a:p>
        </p:txBody>
      </p:sp>
      <p:pic>
        <p:nvPicPr>
          <p:cNvPr id="8" name="Picture Placeholder 13" descr="A close-up of a pine cone">
            <a:extLst>
              <a:ext uri="{FF2B5EF4-FFF2-40B4-BE49-F238E27FC236}">
                <a16:creationId xmlns:a16="http://schemas.microsoft.com/office/drawing/2014/main" id="{975CC0D6-B1DF-FCDA-F41E-56F7EFA2D4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2885" b="2885"/>
          <a:stretch/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14D48A-93D9-44EC-91FC-A0A63A1D6467}"/>
              </a:ext>
            </a:extLst>
          </p:cNvPr>
          <p:cNvSpPr txBox="1"/>
          <p:nvPr/>
        </p:nvSpPr>
        <p:spPr>
          <a:xfrm>
            <a:off x="706437" y="160868"/>
            <a:ext cx="463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Concordia University continuing education</a:t>
            </a:r>
          </a:p>
        </p:txBody>
      </p:sp>
    </p:spTree>
    <p:extLst>
      <p:ext uri="{BB962C8B-B14F-4D97-AF65-F5344CB8AC3E}">
        <p14:creationId xmlns:p14="http://schemas.microsoft.com/office/powerpoint/2010/main" val="2922288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70DAD-9ED2-4FCB-88F4-AD77CD0EC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map of the forest fire in canada&#10;&#10;Description automatically generated">
            <a:extLst>
              <a:ext uri="{FF2B5EF4-FFF2-40B4-BE49-F238E27FC236}">
                <a16:creationId xmlns:a16="http://schemas.microsoft.com/office/drawing/2014/main" id="{2ADF9712-1169-40AD-A36A-3951E81A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10" y="1094273"/>
            <a:ext cx="6860539" cy="4754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F1A1D9-6191-44B6-B345-468CC19FDA1F}"/>
              </a:ext>
            </a:extLst>
          </p:cNvPr>
          <p:cNvSpPr txBox="1"/>
          <p:nvPr/>
        </p:nvSpPr>
        <p:spPr>
          <a:xfrm>
            <a:off x="852324" y="6164345"/>
            <a:ext cx="60953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latin typeface="+mj-lt"/>
              </a:rPr>
              <a:t>https://canadiangeographic.ca/articles/mapping-100-years-of-forest-fires-in-canada/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D4D462-DDED-4AFE-B65E-15C319993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119" y="357242"/>
            <a:ext cx="3146644" cy="3146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5D73D-22B8-44F5-919A-AFA7462B0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119" y="3674843"/>
            <a:ext cx="3146645" cy="311990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1F4D18F-358E-48CD-858B-DFFDAE2D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01" y="169983"/>
            <a:ext cx="5381599" cy="647700"/>
          </a:xfrm>
        </p:spPr>
        <p:txBody>
          <a:bodyPr/>
          <a:lstStyle/>
          <a:p>
            <a:r>
              <a:rPr lang="fr-CA" dirty="0"/>
              <a:t>Wildfires location</a:t>
            </a: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CAD00-3020-4D3F-B12E-9766412A1158}"/>
              </a:ext>
            </a:extLst>
          </p:cNvPr>
          <p:cNvSpPr txBox="1"/>
          <p:nvPr/>
        </p:nvSpPr>
        <p:spPr>
          <a:xfrm>
            <a:off x="7970055" y="6443754"/>
            <a:ext cx="215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+mj-lt"/>
              </a:rPr>
              <a:t>Northwest Territories</a:t>
            </a:r>
            <a:endParaRPr lang="en-CA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6E31E8-A816-49EE-B5BA-2F38DB71D75D}"/>
              </a:ext>
            </a:extLst>
          </p:cNvPr>
          <p:cNvSpPr txBox="1"/>
          <p:nvPr/>
        </p:nvSpPr>
        <p:spPr>
          <a:xfrm>
            <a:off x="9959137" y="448351"/>
            <a:ext cx="103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+mj-lt"/>
              </a:rPr>
              <a:t>Québec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3089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286D2-625C-4F27-ADB8-0597598D08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8569" y="1083508"/>
            <a:ext cx="8608357" cy="477732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+mj-lt"/>
              </a:rPr>
              <a:t>There is to much missing data to be specific when training the model</a:t>
            </a:r>
          </a:p>
          <a:p>
            <a:r>
              <a:rPr lang="en-US" sz="1800" b="1" dirty="0">
                <a:latin typeface="+mj-lt"/>
              </a:rPr>
              <a:t>Revised project objective: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j-lt"/>
              </a:rPr>
              <a:t>Predict weather metrics for weather station with missing values for Canada provinces and territories</a:t>
            </a:r>
          </a:p>
          <a:p>
            <a:r>
              <a:rPr lang="en-US" sz="1800" dirty="0">
                <a:latin typeface="+mj-lt"/>
              </a:rPr>
              <a:t>Features:  </a:t>
            </a:r>
          </a:p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j-lt"/>
              </a:rPr>
              <a:t>Station localization and elevation, </a:t>
            </a:r>
          </a:p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j-lt"/>
              </a:rPr>
              <a:t>Year, Month, Day</a:t>
            </a:r>
          </a:p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j-lt"/>
              </a:rPr>
              <a:t>Season</a:t>
            </a:r>
          </a:p>
          <a:p>
            <a:r>
              <a:rPr lang="en-US" sz="1800" dirty="0">
                <a:latin typeface="+mj-lt"/>
              </a:rPr>
              <a:t>Prediction metrics: </a:t>
            </a:r>
          </a:p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j-lt"/>
              </a:rPr>
              <a:t>Minimum, Average and Maximum temperature per day</a:t>
            </a:r>
          </a:p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j-lt"/>
              </a:rPr>
              <a:t>total precipitation per day</a:t>
            </a:r>
          </a:p>
          <a:p>
            <a:r>
              <a:rPr lang="en-US" sz="1800" dirty="0">
                <a:latin typeface="+mj-lt"/>
              </a:rPr>
              <a:t>Models: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j-lt"/>
              </a:rPr>
              <a:t>Linear regression</a:t>
            </a:r>
          </a:p>
          <a:p>
            <a:endParaRPr lang="en-US" sz="18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E548A-30D2-473F-9A9B-5BE7D1E78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966BF8-9CF3-4CF4-AF90-6C15364BDC55}"/>
              </a:ext>
            </a:extLst>
          </p:cNvPr>
          <p:cNvSpPr txBox="1">
            <a:spLocks/>
          </p:cNvSpPr>
          <p:nvPr/>
        </p:nvSpPr>
        <p:spPr>
          <a:xfrm>
            <a:off x="683792" y="197690"/>
            <a:ext cx="11000208" cy="1239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evolution</a:t>
            </a:r>
          </a:p>
        </p:txBody>
      </p:sp>
    </p:spTree>
    <p:extLst>
      <p:ext uri="{BB962C8B-B14F-4D97-AF65-F5344CB8AC3E}">
        <p14:creationId xmlns:p14="http://schemas.microsoft.com/office/powerpoint/2010/main" val="487055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7437C-D857-47BB-89AC-8FD6C8DF5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44"/>
          <a:stretch/>
        </p:blipFill>
        <p:spPr>
          <a:xfrm>
            <a:off x="125147" y="1145014"/>
            <a:ext cx="4981903" cy="5077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305C84-C989-48DF-89E7-629F92A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44" y="147362"/>
            <a:ext cx="8234532" cy="1196824"/>
          </a:xfrm>
        </p:spPr>
        <p:txBody>
          <a:bodyPr>
            <a:normAutofit/>
          </a:bodyPr>
          <a:lstStyle/>
          <a:p>
            <a:r>
              <a:rPr lang="fr-CA" dirty="0"/>
              <a:t>Features </a:t>
            </a:r>
            <a:r>
              <a:rPr lang="fr-CA" dirty="0" err="1"/>
              <a:t>Visualization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</a:t>
            </a:r>
            <a:r>
              <a:rPr lang="fr-CA" dirty="0" err="1"/>
              <a:t>Statsmodel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7855B-4674-4A9F-9E0F-7D06AE9384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84CB2-CAE8-4AEB-AF08-5C64D0338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74CEE-2839-4501-9FD8-D99CE80A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444" y="706633"/>
            <a:ext cx="6683902" cy="2725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F05DB9-D6F9-4CD5-AAD5-DD676C3AD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444" y="3548793"/>
            <a:ext cx="6683903" cy="272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75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5B01D-E475-4129-8CF5-9982FA769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914D94-078D-48A3-AB48-5DAEC3EFFB58}"/>
              </a:ext>
            </a:extLst>
          </p:cNvPr>
          <p:cNvSpPr txBox="1">
            <a:spLocks/>
          </p:cNvSpPr>
          <p:nvPr/>
        </p:nvSpPr>
        <p:spPr>
          <a:xfrm>
            <a:off x="683792" y="197690"/>
            <a:ext cx="11000208" cy="7436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6C07A-2FA0-49F7-ACA4-9573F1E53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0" y="850088"/>
            <a:ext cx="11301248" cy="2330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90EFF-E533-4030-94FE-37276426B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201" b="22635"/>
          <a:stretch/>
        </p:blipFill>
        <p:spPr>
          <a:xfrm>
            <a:off x="141891" y="3293849"/>
            <a:ext cx="8561460" cy="31621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CD1D3B-4833-47C1-B9DE-8281D1F1E176}"/>
              </a:ext>
            </a:extLst>
          </p:cNvPr>
          <p:cNvSpPr txBox="1"/>
          <p:nvPr/>
        </p:nvSpPr>
        <p:spPr>
          <a:xfrm>
            <a:off x="8852338" y="3951584"/>
            <a:ext cx="2983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Preparing to do the encoder for categorical data and scaling for numerical data</a:t>
            </a:r>
          </a:p>
        </p:txBody>
      </p:sp>
    </p:spTree>
    <p:extLst>
      <p:ext uri="{BB962C8B-B14F-4D97-AF65-F5344CB8AC3E}">
        <p14:creationId xmlns:p14="http://schemas.microsoft.com/office/powerpoint/2010/main" val="1131736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E548A-30D2-473F-9A9B-5BE7D1E78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966BF8-9CF3-4CF4-AF90-6C15364BDC55}"/>
              </a:ext>
            </a:extLst>
          </p:cNvPr>
          <p:cNvSpPr txBox="1">
            <a:spLocks/>
          </p:cNvSpPr>
          <p:nvPr/>
        </p:nvSpPr>
        <p:spPr>
          <a:xfrm>
            <a:off x="683792" y="197690"/>
            <a:ext cx="11000208" cy="7436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4344E9-8CCC-4A76-BBF2-C9A0FC58D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17" y="853205"/>
            <a:ext cx="8630987" cy="58071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6BF196-6F3E-45E8-85DA-62D0C57CD48A}"/>
              </a:ext>
            </a:extLst>
          </p:cNvPr>
          <p:cNvSpPr txBox="1"/>
          <p:nvPr/>
        </p:nvSpPr>
        <p:spPr>
          <a:xfrm>
            <a:off x="9001273" y="811522"/>
            <a:ext cx="282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Drop missing weather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70C4F7-E248-45C6-B018-247BE9BD59AF}"/>
              </a:ext>
            </a:extLst>
          </p:cNvPr>
          <p:cNvSpPr txBox="1"/>
          <p:nvPr/>
        </p:nvSpPr>
        <p:spPr>
          <a:xfrm>
            <a:off x="9055139" y="2422233"/>
            <a:ext cx="2822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Encoding with OneHotEncoder() from scikit-learn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A92F4C-657A-480B-89FE-3C7133DE201D}"/>
              </a:ext>
            </a:extLst>
          </p:cNvPr>
          <p:cNvSpPr txBox="1"/>
          <p:nvPr/>
        </p:nvSpPr>
        <p:spPr>
          <a:xfrm>
            <a:off x="9055139" y="5175944"/>
            <a:ext cx="2822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Scaling with </a:t>
            </a:r>
            <a:r>
              <a:rPr lang="en-CA" dirty="0" err="1">
                <a:latin typeface="+mj-lt"/>
              </a:rPr>
              <a:t>StandardScaler</a:t>
            </a:r>
            <a:r>
              <a:rPr lang="en-CA" dirty="0">
                <a:latin typeface="+mj-lt"/>
              </a:rPr>
              <a:t>() from scikit-learn</a:t>
            </a:r>
          </a:p>
        </p:txBody>
      </p:sp>
    </p:spTree>
    <p:extLst>
      <p:ext uri="{BB962C8B-B14F-4D97-AF65-F5344CB8AC3E}">
        <p14:creationId xmlns:p14="http://schemas.microsoft.com/office/powerpoint/2010/main" val="1153693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286D2-625C-4F27-ADB8-0597598D08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8569" y="1083508"/>
            <a:ext cx="8608357" cy="4777323"/>
          </a:xfrm>
        </p:spPr>
        <p:txBody>
          <a:bodyPr>
            <a:noAutofit/>
          </a:bodyPr>
          <a:lstStyle/>
          <a:p>
            <a:r>
              <a:rPr lang="en-CA" sz="1800" dirty="0">
                <a:latin typeface="+mj-lt"/>
              </a:rPr>
              <a:t>From Scikit-Learn:</a:t>
            </a:r>
          </a:p>
          <a:p>
            <a:pPr marL="285750" indent="-285750">
              <a:buFontTx/>
              <a:buChar char="-"/>
            </a:pPr>
            <a:r>
              <a:rPr lang="en-CA" sz="1800" dirty="0">
                <a:latin typeface="+mj-lt"/>
              </a:rPr>
              <a:t>LinearRegression()</a:t>
            </a:r>
          </a:p>
          <a:p>
            <a:pPr marL="285750" indent="-285750">
              <a:buFontTx/>
              <a:buChar char="-"/>
            </a:pPr>
            <a:r>
              <a:rPr lang="en-CA" sz="1800" dirty="0">
                <a:latin typeface="+mj-lt"/>
              </a:rPr>
              <a:t>ElasticNet()</a:t>
            </a:r>
          </a:p>
          <a:p>
            <a:pPr marL="285750" indent="-285750">
              <a:buFontTx/>
              <a:buChar char="-"/>
            </a:pPr>
            <a:r>
              <a:rPr lang="en-CA" sz="1800" dirty="0">
                <a:latin typeface="+mj-lt"/>
              </a:rPr>
              <a:t>HubertRegression()</a:t>
            </a:r>
          </a:p>
          <a:p>
            <a:pPr marL="285750" indent="-285750">
              <a:buFontTx/>
              <a:buChar char="-"/>
            </a:pPr>
            <a:r>
              <a:rPr lang="en-CA" sz="1800" dirty="0">
                <a:latin typeface="+mj-lt"/>
              </a:rPr>
              <a:t>DecisionTreeRegressor()</a:t>
            </a:r>
          </a:p>
          <a:p>
            <a:pPr marL="285750" indent="-285750">
              <a:buFontTx/>
              <a:buChar char="-"/>
            </a:pPr>
            <a:r>
              <a:rPr lang="en-CA" sz="1800" dirty="0">
                <a:latin typeface="+mj-lt"/>
              </a:rPr>
              <a:t>RandomForestRegressor()</a:t>
            </a:r>
          </a:p>
          <a:p>
            <a:pPr marL="285750" indent="-285750">
              <a:buFontTx/>
              <a:buChar char="-"/>
            </a:pPr>
            <a:r>
              <a:rPr lang="en-CA" sz="1800" dirty="0">
                <a:latin typeface="+mj-lt"/>
              </a:rPr>
              <a:t>XGBRegressor()</a:t>
            </a:r>
          </a:p>
          <a:p>
            <a:r>
              <a:rPr lang="en-CA" sz="1800" dirty="0">
                <a:latin typeface="+mj-lt"/>
              </a:rPr>
              <a:t>From Keras:</a:t>
            </a:r>
          </a:p>
          <a:p>
            <a:pPr marL="285750" indent="-285750">
              <a:buFontTx/>
              <a:buChar char="-"/>
            </a:pPr>
            <a:r>
              <a:rPr lang="en-CA" sz="1800" dirty="0">
                <a:latin typeface="+mj-lt"/>
              </a:rPr>
              <a:t>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E548A-30D2-473F-9A9B-5BE7D1E78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966BF8-9CF3-4CF4-AF90-6C15364BDC55}"/>
              </a:ext>
            </a:extLst>
          </p:cNvPr>
          <p:cNvSpPr txBox="1">
            <a:spLocks/>
          </p:cNvSpPr>
          <p:nvPr/>
        </p:nvSpPr>
        <p:spPr>
          <a:xfrm>
            <a:off x="683792" y="197690"/>
            <a:ext cx="11000208" cy="7436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MODELs testing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EBE2B4-8A93-4CE2-9082-117905E6E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876" y="144150"/>
            <a:ext cx="7101490" cy="15659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9E0564-82D5-445B-B73C-F8B269D72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364" y="1852265"/>
            <a:ext cx="7101490" cy="14872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8CEA55-E40F-491D-94C0-D1ED30F43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136" y="3518472"/>
            <a:ext cx="7071946" cy="15182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A08C6A-4C72-41A8-A052-2989482CF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136" y="5215686"/>
            <a:ext cx="7071946" cy="15612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DCF620-3C46-4494-8ECD-AAFD31E238F8}"/>
              </a:ext>
            </a:extLst>
          </p:cNvPr>
          <p:cNvSpPr/>
          <p:nvPr/>
        </p:nvSpPr>
        <p:spPr>
          <a:xfrm>
            <a:off x="1072055" y="2841734"/>
            <a:ext cx="2561897" cy="811925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0609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878AEAC-7963-419D-9B37-495B19ADB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781" y="646462"/>
            <a:ext cx="9705219" cy="37104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11AE1-B2FB-4486-8F4B-D8D0AF921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3526" y="6253786"/>
            <a:ext cx="672354" cy="583926"/>
          </a:xfrm>
        </p:spPr>
        <p:txBody>
          <a:bodyPr/>
          <a:lstStyle/>
          <a:p>
            <a:fld id="{C3DB2ADC-AF19-4574-8C10-79B5B04FCA2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6FA73F-786E-4FBA-B628-A5BE1B384283}"/>
              </a:ext>
            </a:extLst>
          </p:cNvPr>
          <p:cNvSpPr txBox="1">
            <a:spLocks/>
          </p:cNvSpPr>
          <p:nvPr/>
        </p:nvSpPr>
        <p:spPr>
          <a:xfrm>
            <a:off x="683792" y="197690"/>
            <a:ext cx="11000208" cy="7436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MODELs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6AEF8-D52A-4D08-A44A-EEB0F464416D}"/>
              </a:ext>
            </a:extLst>
          </p:cNvPr>
          <p:cNvSpPr txBox="1"/>
          <p:nvPr/>
        </p:nvSpPr>
        <p:spPr>
          <a:xfrm>
            <a:off x="7365202" y="4550995"/>
            <a:ext cx="4139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Neural net for regression (only one output)</a:t>
            </a:r>
          </a:p>
          <a:p>
            <a:pPr marL="285750" indent="-285750">
              <a:buFontTx/>
              <a:buChar char="-"/>
            </a:pPr>
            <a:r>
              <a:rPr lang="en-CA" dirty="0">
                <a:latin typeface="+mj-lt"/>
              </a:rPr>
              <a:t>Very long to run</a:t>
            </a:r>
          </a:p>
          <a:p>
            <a:pPr marL="285750" indent="-285750">
              <a:buFontTx/>
              <a:buChar char="-"/>
            </a:pPr>
            <a:r>
              <a:rPr lang="en-CA" dirty="0">
                <a:latin typeface="+mj-lt"/>
              </a:rPr>
              <a:t>Poor output score</a:t>
            </a:r>
          </a:p>
          <a:p>
            <a:pPr marL="285750" indent="-285750">
              <a:buFontTx/>
              <a:buChar char="-"/>
            </a:pPr>
            <a:r>
              <a:rPr lang="en-CA" dirty="0">
                <a:latin typeface="+mj-lt"/>
              </a:rPr>
              <a:t>R2 less than 0.02 after 130 epoch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423CA6-BE4F-40DD-93BA-D9279DC1A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2" y="1819796"/>
            <a:ext cx="6668580" cy="48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55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D01B-A9E0-47FD-9D4A-AD5827829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96" y="164223"/>
            <a:ext cx="6223011" cy="923597"/>
          </a:xfrm>
        </p:spPr>
        <p:txBody>
          <a:bodyPr/>
          <a:lstStyle/>
          <a:p>
            <a:r>
              <a:rPr lang="fr-CA" dirty="0" err="1"/>
              <a:t>Visualization</a:t>
            </a:r>
            <a:r>
              <a:rPr lang="fr-CA" dirty="0"/>
              <a:t> of </a:t>
            </a:r>
            <a:r>
              <a:rPr lang="fr-CA" dirty="0" err="1"/>
              <a:t>prediction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97AF6-E014-48B6-8BCE-0778355B47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50C512-84DF-4CBB-AF06-E9470358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4" y="817683"/>
            <a:ext cx="9367268" cy="2879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84C6A7-D319-468C-AE13-E340E9F9C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" y="3882948"/>
            <a:ext cx="9367268" cy="28463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22CD86-B668-4063-B852-6FB603376173}"/>
              </a:ext>
            </a:extLst>
          </p:cNvPr>
          <p:cNvSpPr txBox="1"/>
          <p:nvPr/>
        </p:nvSpPr>
        <p:spPr>
          <a:xfrm>
            <a:off x="9744252" y="2053087"/>
            <a:ext cx="204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+mj-lt"/>
              </a:rPr>
              <a:t>LinearRegression()</a:t>
            </a:r>
            <a:endParaRPr lang="en-CA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D5C28-01C1-4AEF-83B1-5FE5881DBD61}"/>
              </a:ext>
            </a:extLst>
          </p:cNvPr>
          <p:cNvSpPr txBox="1"/>
          <p:nvPr/>
        </p:nvSpPr>
        <p:spPr>
          <a:xfrm>
            <a:off x="9434929" y="4936766"/>
            <a:ext cx="2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+mj-lt"/>
              </a:rPr>
              <a:t>RandomForestRegressor()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5955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A6D1-DBF3-464C-B608-72B20AD3B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3BD071-7153-4358-BDD2-C697E99FD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6" y="506713"/>
            <a:ext cx="9968895" cy="2922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8236AA-EE18-4C66-BB8E-7760BBC7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6" y="3525908"/>
            <a:ext cx="10101943" cy="2975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AAAA9F-A46F-4953-BB2A-9F9B3873FCEE}"/>
              </a:ext>
            </a:extLst>
          </p:cNvPr>
          <p:cNvSpPr txBox="1"/>
          <p:nvPr/>
        </p:nvSpPr>
        <p:spPr>
          <a:xfrm>
            <a:off x="9081433" y="2498192"/>
            <a:ext cx="204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latin typeface="+mj-lt"/>
              </a:rPr>
              <a:t>Mostly normal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3365DE-CB25-4F60-ADDF-CAC912ED2C58}"/>
              </a:ext>
            </a:extLst>
          </p:cNvPr>
          <p:cNvSpPr txBox="1"/>
          <p:nvPr/>
        </p:nvSpPr>
        <p:spPr>
          <a:xfrm>
            <a:off x="9081433" y="5517163"/>
            <a:ext cx="204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+mj-lt"/>
              </a:rPr>
              <a:t>Poisson distribution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2818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5A9AF-0001-49D0-B57D-26847E320B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5BB6D-A90E-44DB-B9B8-BAD09133C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1F48A5-666E-40BE-8EF7-B4D099A7E881}"/>
              </a:ext>
            </a:extLst>
          </p:cNvPr>
          <p:cNvSpPr txBox="1">
            <a:spLocks/>
          </p:cNvSpPr>
          <p:nvPr/>
        </p:nvSpPr>
        <p:spPr>
          <a:xfrm>
            <a:off x="683792" y="197690"/>
            <a:ext cx="11000208" cy="7436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MODELs fine tuning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1DF58-344B-4F04-9BB3-FEDE42A7C6AC}"/>
              </a:ext>
            </a:extLst>
          </p:cNvPr>
          <p:cNvSpPr txBox="1"/>
          <p:nvPr/>
        </p:nvSpPr>
        <p:spPr>
          <a:xfrm>
            <a:off x="1217887" y="791222"/>
            <a:ext cx="4765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+mj-lt"/>
              </a:rPr>
              <a:t>With GridSearch from scikit-learn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D21821-901C-4BCD-A9DC-D183DA4F2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36" y="1534853"/>
            <a:ext cx="9545382" cy="26578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2FA393-35A5-49E9-A800-4912BFD32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57" y="4446876"/>
            <a:ext cx="7935432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17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417AF4-08C0-FC51-8823-C041945D6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674" y="-16933"/>
            <a:ext cx="5935869" cy="731819"/>
          </a:xfrm>
        </p:spPr>
        <p:txBody>
          <a:bodyPr/>
          <a:lstStyle/>
          <a:p>
            <a:r>
              <a:rPr lang="en-US" dirty="0"/>
              <a:t>Table of content</a:t>
            </a:r>
          </a:p>
        </p:txBody>
      </p:sp>
      <p:pic>
        <p:nvPicPr>
          <p:cNvPr id="5" name="Picture Placeholder 16" descr="Logs Stacked ">
            <a:extLst>
              <a:ext uri="{FF2B5EF4-FFF2-40B4-BE49-F238E27FC236}">
                <a16:creationId xmlns:a16="http://schemas.microsoft.com/office/drawing/2014/main" id="{91CDF817-5DD8-B6A6-422E-3161F6D60C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8" r="258"/>
          <a:stretch/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05E46B-6BEB-43A9-8F65-042426E14073}"/>
              </a:ext>
            </a:extLst>
          </p:cNvPr>
          <p:cNvSpPr txBox="1"/>
          <p:nvPr/>
        </p:nvSpPr>
        <p:spPr>
          <a:xfrm>
            <a:off x="5165876" y="1254276"/>
            <a:ext cx="64166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>
                <a:latin typeface="+mj-lt"/>
              </a:rPr>
              <a:t>Project objective</a:t>
            </a:r>
          </a:p>
          <a:p>
            <a:pPr marL="285750" indent="-285750">
              <a:buFontTx/>
              <a:buChar char="-"/>
            </a:pPr>
            <a:endParaRPr lang="en-CA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CA" dirty="0">
                <a:latin typeface="+mj-lt"/>
              </a:rPr>
              <a:t>Data gathering</a:t>
            </a:r>
          </a:p>
          <a:p>
            <a:endParaRPr lang="en-CA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CA" dirty="0">
                <a:latin typeface="+mj-lt"/>
              </a:rPr>
              <a:t>Project evolution</a:t>
            </a:r>
          </a:p>
          <a:p>
            <a:pPr marL="742950" lvl="1" indent="-285750">
              <a:buFontTx/>
              <a:buChar char="-"/>
            </a:pPr>
            <a:r>
              <a:rPr lang="en-CA" dirty="0">
                <a:latin typeface="+mj-lt"/>
              </a:rPr>
              <a:t>Feature selection</a:t>
            </a:r>
          </a:p>
          <a:p>
            <a:pPr marL="742950" lvl="1" indent="-285750">
              <a:buFontTx/>
              <a:buChar char="-"/>
            </a:pPr>
            <a:r>
              <a:rPr lang="en-CA" dirty="0">
                <a:latin typeface="+mj-lt"/>
              </a:rPr>
              <a:t>Predictor selection</a:t>
            </a:r>
          </a:p>
          <a:p>
            <a:pPr marL="742950" lvl="1" indent="-285750">
              <a:buFontTx/>
              <a:buChar char="-"/>
            </a:pPr>
            <a:r>
              <a:rPr lang="en-CA" dirty="0">
                <a:latin typeface="+mj-lt"/>
              </a:rPr>
              <a:t>Model selection</a:t>
            </a:r>
          </a:p>
          <a:p>
            <a:pPr marL="742950" lvl="1" indent="-285750">
              <a:buFontTx/>
              <a:buChar char="-"/>
            </a:pPr>
            <a:endParaRPr lang="en-CA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CA" dirty="0">
                <a:latin typeface="+mj-lt"/>
              </a:rPr>
              <a:t>Models testing</a:t>
            </a:r>
          </a:p>
          <a:p>
            <a:pPr marL="285750" indent="-285750">
              <a:buFontTx/>
              <a:buChar char="-"/>
            </a:pPr>
            <a:endParaRPr lang="en-CA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CA" dirty="0">
                <a:latin typeface="+mj-lt"/>
              </a:rPr>
              <a:t>Models training, tuning and validation</a:t>
            </a:r>
          </a:p>
          <a:p>
            <a:pPr marL="285750" indent="-285750">
              <a:buFontTx/>
              <a:buChar char="-"/>
            </a:pPr>
            <a:endParaRPr lang="en-CA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CA" dirty="0" err="1">
                <a:latin typeface="+mj-lt"/>
              </a:rPr>
              <a:t>Streamlit</a:t>
            </a:r>
            <a:r>
              <a:rPr lang="en-CA" dirty="0">
                <a:latin typeface="+mj-lt"/>
              </a:rPr>
              <a:t> deployment</a:t>
            </a:r>
          </a:p>
          <a:p>
            <a:pPr marL="285750" indent="-285750">
              <a:buFontTx/>
              <a:buChar char="-"/>
            </a:pPr>
            <a:endParaRPr lang="en-CA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CA" dirty="0"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50560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3926B-E277-449B-9E86-50FE50714F2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674CE-1E97-44DC-9C4C-3F8DE3903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7ADC8F-4D8D-4769-818B-6CD952079C61}"/>
              </a:ext>
            </a:extLst>
          </p:cNvPr>
          <p:cNvSpPr txBox="1">
            <a:spLocks/>
          </p:cNvSpPr>
          <p:nvPr/>
        </p:nvSpPr>
        <p:spPr>
          <a:xfrm>
            <a:off x="683792" y="197690"/>
            <a:ext cx="11000208" cy="7436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MODELs fine tuning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49F25B-D2BA-421F-8EDD-CD3C6A310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54" y="1280629"/>
            <a:ext cx="8421275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79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96C4E-41C8-0AB3-6886-FBB7C569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364" y="1709069"/>
            <a:ext cx="5420585" cy="2749009"/>
          </a:xfrm>
        </p:spPr>
        <p:txBody>
          <a:bodyPr/>
          <a:lstStyle/>
          <a:p>
            <a:r>
              <a:rPr lang="en-US" dirty="0"/>
              <a:t>Streamlit Application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Code and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07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9DB71-8FFC-42CC-8E88-A87489A001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7983" y="1139060"/>
            <a:ext cx="10677581" cy="4901258"/>
          </a:xfrm>
        </p:spPr>
        <p:txBody>
          <a:bodyPr>
            <a:normAutofit/>
          </a:bodyPr>
          <a:lstStyle/>
          <a:p>
            <a:r>
              <a:rPr lang="en-CA" dirty="0">
                <a:latin typeface="+mj-lt"/>
              </a:rPr>
              <a:t>Precipitation model:</a:t>
            </a:r>
          </a:p>
          <a:p>
            <a:pPr marL="342900" indent="-342900">
              <a:buFontTx/>
              <a:buChar char="-"/>
            </a:pPr>
            <a:r>
              <a:rPr lang="en-CA" dirty="0">
                <a:latin typeface="+mj-lt"/>
              </a:rPr>
              <a:t>Try different models for Poisson distribution</a:t>
            </a:r>
          </a:p>
          <a:p>
            <a:pPr marL="342900" indent="-342900">
              <a:buFontTx/>
              <a:buChar char="-"/>
            </a:pPr>
            <a:r>
              <a:rPr lang="en-CA" dirty="0">
                <a:latin typeface="+mj-lt"/>
              </a:rPr>
              <a:t>Find more features for weather</a:t>
            </a:r>
          </a:p>
          <a:p>
            <a:pPr marL="1085850" lvl="1" indent="-342900">
              <a:buFontTx/>
              <a:buChar char="-"/>
            </a:pPr>
            <a:r>
              <a:rPr lang="en-CA" dirty="0">
                <a:latin typeface="+mj-lt"/>
              </a:rPr>
              <a:t>Humidity</a:t>
            </a:r>
          </a:p>
          <a:p>
            <a:pPr marL="1085850" lvl="1" indent="-342900">
              <a:buFontTx/>
              <a:buChar char="-"/>
            </a:pPr>
            <a:r>
              <a:rPr lang="en-CA" dirty="0">
                <a:latin typeface="+mj-lt"/>
              </a:rPr>
              <a:t>Atmospheric pressure</a:t>
            </a:r>
          </a:p>
          <a:p>
            <a:pPr marL="1085850" lvl="1" indent="-342900">
              <a:buFontTx/>
              <a:buChar char="-"/>
            </a:pPr>
            <a:r>
              <a:rPr lang="en-CA" dirty="0">
                <a:latin typeface="+mj-lt"/>
              </a:rPr>
              <a:t>Climate location (Coast vs prairies)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Models deployment:</a:t>
            </a:r>
          </a:p>
          <a:p>
            <a:pPr marL="342900" indent="-342900">
              <a:buFontTx/>
              <a:buChar char="-"/>
            </a:pPr>
            <a:r>
              <a:rPr lang="en-CA" dirty="0">
                <a:latin typeface="+mj-lt"/>
              </a:rPr>
              <a:t>Research more on the </a:t>
            </a:r>
            <a:r>
              <a:rPr lang="en-CA" dirty="0" err="1">
                <a:latin typeface="+mj-lt"/>
              </a:rPr>
              <a:t>rooth</a:t>
            </a:r>
            <a:r>
              <a:rPr lang="en-CA" dirty="0">
                <a:latin typeface="+mj-lt"/>
              </a:rPr>
              <a:t> cause</a:t>
            </a:r>
          </a:p>
          <a:p>
            <a:pPr marL="342900" indent="-342900">
              <a:buFontTx/>
              <a:buChar char="-"/>
            </a:pPr>
            <a:r>
              <a:rPr lang="en-CA" dirty="0">
                <a:latin typeface="+mj-lt"/>
              </a:rPr>
              <a:t>Try to simplify models to reduce memory</a:t>
            </a:r>
          </a:p>
          <a:p>
            <a:pPr marL="342900" indent="-342900">
              <a:buFontTx/>
              <a:buChar char="-"/>
            </a:pPr>
            <a:r>
              <a:rPr lang="en-CA" dirty="0">
                <a:latin typeface="+mj-lt"/>
              </a:rPr>
              <a:t>Try to deploy with an other app</a:t>
            </a:r>
          </a:p>
          <a:p>
            <a:endParaRPr lang="en-CA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0DFF0-923D-44BB-8AAF-29E77A9F8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37112B-7E5B-4899-8306-5A33F61F34DC}"/>
              </a:ext>
            </a:extLst>
          </p:cNvPr>
          <p:cNvSpPr txBox="1">
            <a:spLocks/>
          </p:cNvSpPr>
          <p:nvPr/>
        </p:nvSpPr>
        <p:spPr>
          <a:xfrm>
            <a:off x="683792" y="197690"/>
            <a:ext cx="11000208" cy="7436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Next step</a:t>
            </a:r>
          </a:p>
        </p:txBody>
      </p:sp>
    </p:spTree>
    <p:extLst>
      <p:ext uri="{BB962C8B-B14F-4D97-AF65-F5344CB8AC3E}">
        <p14:creationId xmlns:p14="http://schemas.microsoft.com/office/powerpoint/2010/main" val="4077495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9B191-F084-4862-96B9-67AF915459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352" y="1008055"/>
            <a:ext cx="8864100" cy="4703975"/>
          </a:xfrm>
        </p:spPr>
        <p:txBody>
          <a:bodyPr/>
          <a:lstStyle/>
          <a:p>
            <a:r>
              <a:rPr lang="en-CA" dirty="0">
                <a:latin typeface="+mj-lt"/>
              </a:rPr>
              <a:t>Model input and output initial planning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Understanding of data distribution and data type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Exploration on model possibilities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Computer science knowledge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A91AA-B98E-4BD1-A2D1-A8931B0B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D49BCB-1C5F-4B51-9C03-29771750B948}"/>
              </a:ext>
            </a:extLst>
          </p:cNvPr>
          <p:cNvSpPr txBox="1">
            <a:spLocks/>
          </p:cNvSpPr>
          <p:nvPr/>
        </p:nvSpPr>
        <p:spPr>
          <a:xfrm>
            <a:off x="683792" y="197690"/>
            <a:ext cx="11000208" cy="7436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88546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96C4E-41C8-0AB3-6886-FBB7C5696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E39F92-B979-41AB-0918-CE4FADCA0D0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7600" y="3662835"/>
            <a:ext cx="5639259" cy="2468396"/>
          </a:xfrm>
        </p:spPr>
        <p:txBody>
          <a:bodyPr/>
          <a:lstStyle/>
          <a:p>
            <a:r>
              <a:rPr lang="en-US" sz="2400" dirty="0"/>
              <a:t>Alexandra Landry</a:t>
            </a:r>
          </a:p>
          <a:p>
            <a:r>
              <a:rPr lang="en-US" dirty="0"/>
              <a:t>Github:		alexlalandry</a:t>
            </a:r>
          </a:p>
          <a:p>
            <a:r>
              <a:rPr lang="en-US" dirty="0"/>
              <a:t>Discord:	alexandralandry</a:t>
            </a:r>
          </a:p>
          <a:p>
            <a:r>
              <a:rPr lang="en-US" dirty="0"/>
              <a:t>Email: 		alexandra.landry.b@gmail.com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A1A54-8F67-4843-9999-65F0251AD0DB}"/>
              </a:ext>
            </a:extLst>
          </p:cNvPr>
          <p:cNvSpPr txBox="1"/>
          <p:nvPr/>
        </p:nvSpPr>
        <p:spPr>
          <a:xfrm>
            <a:off x="789259" y="1099673"/>
            <a:ext cx="94543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latin typeface="+mj-lt"/>
              </a:rPr>
              <a:t>Project Repo: https://github.com/Alexlalandry/Canada_weatherstation_prediction.git</a:t>
            </a:r>
          </a:p>
        </p:txBody>
      </p:sp>
    </p:spTree>
    <p:extLst>
      <p:ext uri="{BB962C8B-B14F-4D97-AF65-F5344CB8AC3E}">
        <p14:creationId xmlns:p14="http://schemas.microsoft.com/office/powerpoint/2010/main" val="171689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950D480-DB05-4053-84F2-2B83F2657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8" y="1341487"/>
            <a:ext cx="2833859" cy="223747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8BEF5F-00BC-5BA7-C0E2-94A5C1FC0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67" y="264582"/>
            <a:ext cx="3503757" cy="918633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objective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243AA-A570-5533-577C-6CF74FAD07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0021" y="932510"/>
            <a:ext cx="9648701" cy="4980517"/>
          </a:xfrm>
        </p:spPr>
        <p:txBody>
          <a:bodyPr>
            <a:normAutofit/>
          </a:bodyPr>
          <a:lstStyle/>
          <a:p>
            <a:r>
              <a:rPr lang="en-CA" dirty="0">
                <a:latin typeface="+mj-lt"/>
              </a:rPr>
              <a:t>The first idea behind this project was to predict wildfire risk base on region and on past season weather</a:t>
            </a:r>
          </a:p>
          <a:p>
            <a:endParaRPr lang="en-CA" dirty="0">
              <a:latin typeface="+mj-lt"/>
            </a:endParaRPr>
          </a:p>
          <a:p>
            <a:r>
              <a:rPr lang="en-CA" b="1" dirty="0">
                <a:latin typeface="+mj-lt"/>
              </a:rPr>
              <a:t>Wildfire understanding: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128192-0728-892D-258C-A8F14C65D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7112C-7A25-49A9-B352-006DE20153C1}"/>
              </a:ext>
            </a:extLst>
          </p:cNvPr>
          <p:cNvSpPr txBox="1"/>
          <p:nvPr/>
        </p:nvSpPr>
        <p:spPr>
          <a:xfrm>
            <a:off x="9482222" y="6500120"/>
            <a:ext cx="2569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latin typeface="+mj-lt"/>
              </a:rPr>
              <a:t>https://ciffc.net/statistics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5A9A9-4704-4DFF-9ACF-572E6DDF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04" y="3673473"/>
            <a:ext cx="4581482" cy="3086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83A67B-F15B-4ED0-AB08-45B749A00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514" y="3673473"/>
            <a:ext cx="4615853" cy="30863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7BBF5A-D5E1-43D0-917F-E1BF6976A44F}"/>
              </a:ext>
            </a:extLst>
          </p:cNvPr>
          <p:cNvSpPr txBox="1"/>
          <p:nvPr/>
        </p:nvSpPr>
        <p:spPr>
          <a:xfrm>
            <a:off x="6592239" y="3365696"/>
            <a:ext cx="2569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latin typeface="+mj-lt"/>
              </a:rPr>
              <a:t>Area burned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EACAB-E790-462E-8CAB-7776C8E005F3}"/>
              </a:ext>
            </a:extLst>
          </p:cNvPr>
          <p:cNvSpPr txBox="1"/>
          <p:nvPr/>
        </p:nvSpPr>
        <p:spPr>
          <a:xfrm>
            <a:off x="1925644" y="3422769"/>
            <a:ext cx="2569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latin typeface="+mj-lt"/>
              </a:rPr>
              <a:t>Number of fire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F2F92-4EA9-40B7-8644-59837D76C061}"/>
              </a:ext>
            </a:extLst>
          </p:cNvPr>
          <p:cNvSpPr txBox="1"/>
          <p:nvPr/>
        </p:nvSpPr>
        <p:spPr>
          <a:xfrm>
            <a:off x="6008098" y="2773007"/>
            <a:ext cx="30462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latin typeface="+mj-lt"/>
              </a:rPr>
              <a:t>https://www.canadawildfire.org/wildfirefacts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42A447-4132-448A-BE3A-66441BC9AD37}"/>
              </a:ext>
            </a:extLst>
          </p:cNvPr>
          <p:cNvSpPr txBox="1"/>
          <p:nvPr/>
        </p:nvSpPr>
        <p:spPr>
          <a:xfrm>
            <a:off x="5855390" y="1939609"/>
            <a:ext cx="3701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Wildfire in Canada, 2 main causes:</a:t>
            </a:r>
          </a:p>
          <a:p>
            <a:pPr marL="285750" indent="-285750">
              <a:buFontTx/>
              <a:buChar char="-"/>
            </a:pPr>
            <a:r>
              <a:rPr lang="en-CA" sz="1600" dirty="0">
                <a:latin typeface="+mj-lt"/>
              </a:rPr>
              <a:t>Lightning </a:t>
            </a:r>
          </a:p>
          <a:p>
            <a:pPr marL="285750" indent="-285750">
              <a:buFontTx/>
              <a:buChar char="-"/>
            </a:pPr>
            <a:r>
              <a:rPr lang="en-CA" sz="1600" dirty="0">
                <a:latin typeface="+mj-lt"/>
              </a:rPr>
              <a:t>Human (responsible for more than half)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2531FE-3662-44CD-BEBB-60D7E52E80B1}"/>
              </a:ext>
            </a:extLst>
          </p:cNvPr>
          <p:cNvSpPr txBox="1"/>
          <p:nvPr/>
        </p:nvSpPr>
        <p:spPr>
          <a:xfrm>
            <a:off x="9797714" y="1939609"/>
            <a:ext cx="22540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Types of wildfires:</a:t>
            </a:r>
          </a:p>
          <a:p>
            <a:pPr marL="285750" indent="-285750">
              <a:buFontTx/>
              <a:buChar char="-"/>
            </a:pPr>
            <a:r>
              <a:rPr lang="en-CA" sz="1600" dirty="0">
                <a:latin typeface="+mj-lt"/>
              </a:rPr>
              <a:t>Crown fires</a:t>
            </a:r>
          </a:p>
          <a:p>
            <a:pPr marL="285750" indent="-285750">
              <a:buFontTx/>
              <a:buChar char="-"/>
            </a:pPr>
            <a:r>
              <a:rPr lang="en-CA" sz="1600" dirty="0">
                <a:latin typeface="+mj-lt"/>
              </a:rPr>
              <a:t>Surface fires</a:t>
            </a:r>
          </a:p>
          <a:p>
            <a:pPr marL="285750" indent="-285750">
              <a:buFontTx/>
              <a:buChar char="-"/>
            </a:pPr>
            <a:r>
              <a:rPr lang="en-CA" sz="1600" dirty="0">
                <a:latin typeface="+mj-lt"/>
              </a:rPr>
              <a:t>Ground fires</a:t>
            </a:r>
          </a:p>
        </p:txBody>
      </p:sp>
    </p:spTree>
    <p:extLst>
      <p:ext uri="{BB962C8B-B14F-4D97-AF65-F5344CB8AC3E}">
        <p14:creationId xmlns:p14="http://schemas.microsoft.com/office/powerpoint/2010/main" val="918817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BEF5F-00BC-5BA7-C0E2-94A5C1FC0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34" y="169659"/>
            <a:ext cx="3503757" cy="601376"/>
          </a:xfrm>
        </p:spPr>
        <p:txBody>
          <a:bodyPr/>
          <a:lstStyle/>
          <a:p>
            <a:r>
              <a:rPr lang="en-US" dirty="0"/>
              <a:t>Weather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128192-0728-892D-258C-A8F14C65D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5063DF-B8BB-4E3F-BA57-00F1C1B5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55" y="771034"/>
            <a:ext cx="4920511" cy="53164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09DE7D-0530-4E01-BF0E-81707306E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366" y="4905590"/>
            <a:ext cx="4140867" cy="16604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534457-D464-4620-A5FA-E82917C95AE6}"/>
              </a:ext>
            </a:extLst>
          </p:cNvPr>
          <p:cNvSpPr txBox="1"/>
          <p:nvPr/>
        </p:nvSpPr>
        <p:spPr>
          <a:xfrm>
            <a:off x="6815806" y="307410"/>
            <a:ext cx="49205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latin typeface="+mj-lt"/>
              </a:rPr>
              <a:t>https://climate.weather.gc.ca/historical_data/search_historic_data_e.html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D4CBF4-E8CF-463B-B382-6B9FD7612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34" y="1466627"/>
            <a:ext cx="5468410" cy="32555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FFEF5A-341F-471E-A3B1-4A900E88C751}"/>
              </a:ext>
            </a:extLst>
          </p:cNvPr>
          <p:cNvCxnSpPr/>
          <p:nvPr/>
        </p:nvCxnSpPr>
        <p:spPr>
          <a:xfrm>
            <a:off x="4114800" y="3382107"/>
            <a:ext cx="2921000" cy="33476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7BDA0C-F662-4A45-BFBE-A664ACC8926C}"/>
              </a:ext>
            </a:extLst>
          </p:cNvPr>
          <p:cNvCxnSpPr>
            <a:cxnSpLocks/>
          </p:cNvCxnSpPr>
          <p:nvPr/>
        </p:nvCxnSpPr>
        <p:spPr>
          <a:xfrm flipH="1">
            <a:off x="5643014" y="4999093"/>
            <a:ext cx="2849054" cy="106307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82BEE63-CEB5-48E1-82D1-C04AD8BDD9DD}"/>
              </a:ext>
            </a:extLst>
          </p:cNvPr>
          <p:cNvSpPr/>
          <p:nvPr/>
        </p:nvSpPr>
        <p:spPr>
          <a:xfrm>
            <a:off x="10320867" y="2692400"/>
            <a:ext cx="1092200" cy="27093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2640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A6869-F841-43F3-AF81-DCCC1A24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74" y="155825"/>
            <a:ext cx="3503757" cy="5316415"/>
          </a:xfrm>
        </p:spPr>
        <p:txBody>
          <a:bodyPr/>
          <a:lstStyle/>
          <a:p>
            <a:r>
              <a:rPr lang="en-US" dirty="0"/>
              <a:t>Weather Data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03462-0A49-46BB-AE5F-4AF4BDBE3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71AE8A-535C-4DA8-8BEF-8C01AD1C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27" y="1273114"/>
            <a:ext cx="5907828" cy="35863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36ABB4-50DC-420C-8553-4FB17C1D96F8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1649693" y="3846137"/>
            <a:ext cx="553886" cy="1164438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36469F0-B78C-493D-B8DC-74985A8D4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597" y="1972733"/>
            <a:ext cx="7048451" cy="261399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20E018-6642-4493-A5CD-2574961B6AA1}"/>
              </a:ext>
            </a:extLst>
          </p:cNvPr>
          <p:cNvCxnSpPr>
            <a:cxnSpLocks/>
          </p:cNvCxnSpPr>
          <p:nvPr/>
        </p:nvCxnSpPr>
        <p:spPr>
          <a:xfrm>
            <a:off x="1480008" y="2592371"/>
            <a:ext cx="3402914" cy="616496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AF612F-D482-4A34-821A-D9EE4AE8CC1C}"/>
              </a:ext>
            </a:extLst>
          </p:cNvPr>
          <p:cNvSpPr txBox="1"/>
          <p:nvPr/>
        </p:nvSpPr>
        <p:spPr>
          <a:xfrm>
            <a:off x="410306" y="5010575"/>
            <a:ext cx="3586546" cy="923330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Containing list of all weather station in the historical data from Government of Canada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AE5123-6B0B-46C5-A66D-5F01D1FEF1E7}"/>
              </a:ext>
            </a:extLst>
          </p:cNvPr>
          <p:cNvSpPr/>
          <p:nvPr/>
        </p:nvSpPr>
        <p:spPr>
          <a:xfrm>
            <a:off x="4883597" y="2945232"/>
            <a:ext cx="7047776" cy="54839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137F8E2-1D58-4ECA-A192-46FD5F427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319" y="5011706"/>
            <a:ext cx="7426054" cy="1028609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667A8F-35DD-4ACB-998A-0032337A70E2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823200" y="3493622"/>
            <a:ext cx="584285" cy="151695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32F6F3E-43B5-440E-94E8-4EAC8728F574}"/>
              </a:ext>
            </a:extLst>
          </p:cNvPr>
          <p:cNvCxnSpPr>
            <a:cxnSpLocks/>
          </p:cNvCxnSpPr>
          <p:nvPr/>
        </p:nvCxnSpPr>
        <p:spPr>
          <a:xfrm>
            <a:off x="11255189" y="4717825"/>
            <a:ext cx="13334" cy="870325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5E93DA-F4B9-4077-BD54-F3D1F5F0639B}"/>
              </a:ext>
            </a:extLst>
          </p:cNvPr>
          <p:cNvCxnSpPr>
            <a:cxnSpLocks/>
          </p:cNvCxnSpPr>
          <p:nvPr/>
        </p:nvCxnSpPr>
        <p:spPr>
          <a:xfrm flipV="1">
            <a:off x="5458594" y="5903544"/>
            <a:ext cx="0" cy="66249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651EC86-1FAB-4BFD-9FEA-C59FD782C0F5}"/>
              </a:ext>
            </a:extLst>
          </p:cNvPr>
          <p:cNvCxnSpPr>
            <a:cxnSpLocks/>
          </p:cNvCxnSpPr>
          <p:nvPr/>
        </p:nvCxnSpPr>
        <p:spPr>
          <a:xfrm flipV="1">
            <a:off x="10348583" y="5746000"/>
            <a:ext cx="0" cy="66249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09BCA23-C542-49FD-B4C4-8B0EC5087A88}"/>
              </a:ext>
            </a:extLst>
          </p:cNvPr>
          <p:cNvSpPr/>
          <p:nvPr/>
        </p:nvSpPr>
        <p:spPr>
          <a:xfrm>
            <a:off x="9381067" y="5526010"/>
            <a:ext cx="1211272" cy="23132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3453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A6869-F841-43F3-AF81-DCCC1A24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06" y="63501"/>
            <a:ext cx="5787999" cy="596900"/>
          </a:xfrm>
        </p:spPr>
        <p:txBody>
          <a:bodyPr/>
          <a:lstStyle/>
          <a:p>
            <a:r>
              <a:rPr lang="fr-CA" dirty="0"/>
              <a:t>Weather data extraction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03462-0A49-46BB-AE5F-4AF4BDBE3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50E744-C785-46CF-9479-C49146DA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3189842"/>
            <a:ext cx="9680967" cy="35997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95A3B9-EAE2-4F22-A4C6-C50317654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749"/>
          <a:stretch/>
        </p:blipFill>
        <p:spPr>
          <a:xfrm>
            <a:off x="8603595" y="0"/>
            <a:ext cx="3588405" cy="4868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9299F4-E223-433F-9977-C86210567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11" y="1071901"/>
            <a:ext cx="5925377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9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BF5F8-25B1-4378-B69A-D12ABE812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388" y="121771"/>
            <a:ext cx="3503757" cy="5316415"/>
          </a:xfrm>
        </p:spPr>
        <p:txBody>
          <a:bodyPr/>
          <a:lstStyle/>
          <a:p>
            <a:r>
              <a:rPr lang="fr-CA" dirty="0"/>
              <a:t>Merge data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47B61-7EA0-40F8-A903-328823461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702C0-88D7-4F3D-9B9A-40058A741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490" y="831187"/>
            <a:ext cx="8573696" cy="5734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2BC260-2C7F-47F9-B1CE-1C2A9B15D533}"/>
              </a:ext>
            </a:extLst>
          </p:cNvPr>
          <p:cNvSpPr txBox="1"/>
          <p:nvPr/>
        </p:nvSpPr>
        <p:spPr>
          <a:xfrm>
            <a:off x="9808782" y="271021"/>
            <a:ext cx="183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From </a:t>
            </a:r>
            <a:r>
              <a:rPr lang="en-CA" dirty="0" err="1">
                <a:latin typeface="+mj-lt"/>
              </a:rPr>
              <a:t>tqdm</a:t>
            </a:r>
            <a:r>
              <a:rPr lang="en-CA" dirty="0">
                <a:latin typeface="+mj-lt"/>
              </a:rPr>
              <a:t> library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6E4ACF-C431-4860-AB07-63BD3FE79476}"/>
              </a:ext>
            </a:extLst>
          </p:cNvPr>
          <p:cNvCxnSpPr>
            <a:cxnSpLocks/>
          </p:cNvCxnSpPr>
          <p:nvPr/>
        </p:nvCxnSpPr>
        <p:spPr>
          <a:xfrm flipV="1">
            <a:off x="7340600" y="539225"/>
            <a:ext cx="2379133" cy="4481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A9E67-4C9A-42C9-B9FA-652E00290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883"/>
          <a:stretch/>
        </p:blipFill>
        <p:spPr>
          <a:xfrm>
            <a:off x="101828" y="2673702"/>
            <a:ext cx="3253613" cy="38923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604ED-D494-4424-BE45-5D367D970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53" y="1445214"/>
            <a:ext cx="2915057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8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7ACA0-888D-402D-9500-40E43978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01" y="169983"/>
            <a:ext cx="5381599" cy="647700"/>
          </a:xfrm>
        </p:spPr>
        <p:txBody>
          <a:bodyPr/>
          <a:lstStyle/>
          <a:p>
            <a:r>
              <a:rPr lang="fr-CA" dirty="0"/>
              <a:t>Active weather stations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53CB6-A092-4C73-9ACF-3FBDB7025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E1CAF-1A94-430E-9ACC-D598DC95E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3"/>
          <a:stretch/>
        </p:blipFill>
        <p:spPr>
          <a:xfrm>
            <a:off x="533097" y="1631731"/>
            <a:ext cx="4963218" cy="4346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8A9866-43EE-4620-8F5F-CC43C61412DC}"/>
              </a:ext>
            </a:extLst>
          </p:cNvPr>
          <p:cNvSpPr txBox="1"/>
          <p:nvPr/>
        </p:nvSpPr>
        <p:spPr>
          <a:xfrm>
            <a:off x="5650030" y="5190796"/>
            <a:ext cx="4264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True: Less than 30% missing values</a:t>
            </a:r>
          </a:p>
          <a:p>
            <a:r>
              <a:rPr lang="en-CA" dirty="0">
                <a:latin typeface="+mj-lt"/>
              </a:rPr>
              <a:t>False: More than 30% missing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3D046-C16E-4E05-9EFA-38A52ABD58FF}"/>
              </a:ext>
            </a:extLst>
          </p:cNvPr>
          <p:cNvSpPr txBox="1"/>
          <p:nvPr/>
        </p:nvSpPr>
        <p:spPr>
          <a:xfrm>
            <a:off x="477626" y="859221"/>
            <a:ext cx="946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latin typeface="+mj-lt"/>
              </a:rPr>
              <a:t>Analysis of stations with missing values per province and territories in Canada</a:t>
            </a:r>
          </a:p>
        </p:txBody>
      </p:sp>
    </p:spTree>
    <p:extLst>
      <p:ext uri="{BB962C8B-B14F-4D97-AF65-F5344CB8AC3E}">
        <p14:creationId xmlns:p14="http://schemas.microsoft.com/office/powerpoint/2010/main" val="1950943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C19A-30E3-001C-1A19-8812A6F8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52" y="136525"/>
            <a:ext cx="3111581" cy="789697"/>
          </a:xfrm>
        </p:spPr>
        <p:txBody>
          <a:bodyPr/>
          <a:lstStyle/>
          <a:p>
            <a:r>
              <a:rPr lang="en-US" dirty="0"/>
              <a:t>Data 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41DE2-1E04-BCDD-5770-8991998B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6658B-80AF-45F8-AFEC-8E39C968AD64}"/>
              </a:ext>
            </a:extLst>
          </p:cNvPr>
          <p:cNvSpPr txBox="1"/>
          <p:nvPr/>
        </p:nvSpPr>
        <p:spPr>
          <a:xfrm>
            <a:off x="6356460" y="212666"/>
            <a:ext cx="576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latin typeface="+mj-lt"/>
              </a:rPr>
              <a:t>Null value in the Gouvernment of Canada historical data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967BC2-7233-439A-A099-A7F85F59A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04" y="827760"/>
            <a:ext cx="5709315" cy="58937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6BF506-FF75-44AF-B5F9-37819ECE3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459" y="952057"/>
            <a:ext cx="3769673" cy="564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0013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8B3239-FE1A-45AC-BACA-CC3412D875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C92F81-A6B6-4190-80A1-406B3B4C18B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B916DD8-9028-41F0-AB19-FE384D2009A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{73B4CA83-552D-4F9C-B60D-9BB23BE642F4}tf67498733_win32</Template>
  <TotalTime>1806</TotalTime>
  <Words>552</Words>
  <Application>Microsoft Office PowerPoint</Application>
  <PresentationFormat>Widescreen</PresentationFormat>
  <Paragraphs>150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Calisto MT</vt:lpstr>
      <vt:lpstr>Univers Condensed</vt:lpstr>
      <vt:lpstr>ChronicleVTI</vt:lpstr>
      <vt:lpstr>Wildfire risk  and weather metrics prediction for Canada     Alexandra Landry Capstone project    May 2024 </vt:lpstr>
      <vt:lpstr>Table of content</vt:lpstr>
      <vt:lpstr>Project objective</vt:lpstr>
      <vt:lpstr>Weather Data</vt:lpstr>
      <vt:lpstr>Weather Data</vt:lpstr>
      <vt:lpstr>Weather data extraction</vt:lpstr>
      <vt:lpstr>Merge data</vt:lpstr>
      <vt:lpstr>Active weather stations</vt:lpstr>
      <vt:lpstr>Data quality</vt:lpstr>
      <vt:lpstr>Wildfires location</vt:lpstr>
      <vt:lpstr>PowerPoint Presentation</vt:lpstr>
      <vt:lpstr>Features Visualization with Statsmodel</vt:lpstr>
      <vt:lpstr>PowerPoint Presentation</vt:lpstr>
      <vt:lpstr>PowerPoint Presentation</vt:lpstr>
      <vt:lpstr>PowerPoint Presentation</vt:lpstr>
      <vt:lpstr>PowerPoint Presentation</vt:lpstr>
      <vt:lpstr>Visualization of prediction</vt:lpstr>
      <vt:lpstr>PowerPoint Presentation</vt:lpstr>
      <vt:lpstr>PowerPoint Presentation</vt:lpstr>
      <vt:lpstr>PowerPoint Presentation</vt:lpstr>
      <vt:lpstr>Streamlit Application  Code and Demo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risk  and weather metrics prediction     Alexandra Landry Capstone project</dc:title>
  <dc:creator>Alexandra Landry</dc:creator>
  <cp:lastModifiedBy>Alexandra Landry</cp:lastModifiedBy>
  <cp:revision>34</cp:revision>
  <dcterms:created xsi:type="dcterms:W3CDTF">2024-05-24T12:28:24Z</dcterms:created>
  <dcterms:modified xsi:type="dcterms:W3CDTF">2024-05-25T18:35:11Z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